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84" r:id="rId5"/>
    <p:sldId id="285" r:id="rId6"/>
    <p:sldId id="275" r:id="rId7"/>
    <p:sldId id="286" r:id="rId8"/>
    <p:sldId id="283" r:id="rId9"/>
    <p:sldId id="287" r:id="rId10"/>
    <p:sldId id="288" r:id="rId11"/>
    <p:sldId id="276" r:id="rId1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10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2499166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987476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89698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1395548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893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2454517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1468738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4107299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3853002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EDFDD-0A9F-432A-A7A9-4B2160903426}"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4226156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EEDFDD-0A9F-432A-A7A9-4B2160903426}" type="datetimeFigureOut">
              <a:rPr lang="en-US" smtClean="0"/>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20899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EEDFDD-0A9F-432A-A7A9-4B2160903426}" type="datetimeFigureOut">
              <a:rPr lang="en-US" smtClean="0"/>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3563051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EEDFDD-0A9F-432A-A7A9-4B2160903426}" type="datetimeFigureOut">
              <a:rPr lang="en-US" smtClean="0"/>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1296708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EDFDD-0A9F-432A-A7A9-4B2160903426}" type="datetimeFigureOut">
              <a:rPr lang="en-US" smtClean="0"/>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1538869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EDFDD-0A9F-432A-A7A9-4B2160903426}" type="datetimeFigureOut">
              <a:rPr lang="en-US" smtClean="0"/>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1559643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EEDFDD-0A9F-432A-A7A9-4B2160903426}" type="datetimeFigureOut">
              <a:rPr lang="en-US" smtClean="0"/>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7AA48-D314-4EA2-B66C-BC6DA47D68A2}" type="slidenum">
              <a:rPr lang="en-US" smtClean="0"/>
              <a:t>‹#›</a:t>
            </a:fld>
            <a:endParaRPr lang="en-US"/>
          </a:p>
        </p:txBody>
      </p:sp>
    </p:spTree>
    <p:extLst>
      <p:ext uri="{BB962C8B-B14F-4D97-AF65-F5344CB8AC3E}">
        <p14:creationId xmlns:p14="http://schemas.microsoft.com/office/powerpoint/2010/main" val="2035418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EEDFDD-0A9F-432A-A7A9-4B2160903426}" type="datetimeFigureOut">
              <a:rPr lang="en-US" smtClean="0"/>
              <a:t>9/21/2025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A7AA48-D314-4EA2-B66C-BC6DA47D68A2}" type="slidenum">
              <a:rPr lang="en-US" smtClean="0"/>
              <a:t>‹#›</a:t>
            </a:fld>
            <a:endParaRPr lang="en-US"/>
          </a:p>
        </p:txBody>
      </p:sp>
    </p:spTree>
    <p:extLst>
      <p:ext uri="{BB962C8B-B14F-4D97-AF65-F5344CB8AC3E}">
        <p14:creationId xmlns:p14="http://schemas.microsoft.com/office/powerpoint/2010/main" val="3070581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F71E-30DE-84BC-5958-867CF57A2D3A}"/>
              </a:ext>
            </a:extLst>
          </p:cNvPr>
          <p:cNvSpPr>
            <a:spLocks noGrp="1"/>
          </p:cNvSpPr>
          <p:nvPr>
            <p:ph type="ctrTitle"/>
          </p:nvPr>
        </p:nvSpPr>
        <p:spPr>
          <a:xfrm>
            <a:off x="-1012849" y="5402916"/>
            <a:ext cx="7766936" cy="1646302"/>
          </a:xfrm>
        </p:spPr>
        <p:txBody>
          <a:bodyPr/>
          <a:lstStyle/>
          <a:p>
            <a:r>
              <a:rPr lang="en-US" dirty="0"/>
              <a:t>FALL ROSE CLEANUP</a:t>
            </a:r>
          </a:p>
        </p:txBody>
      </p:sp>
      <p:sp>
        <p:nvSpPr>
          <p:cNvPr id="3" name="Subtitle 2">
            <a:extLst>
              <a:ext uri="{FF2B5EF4-FFF2-40B4-BE49-F238E27FC236}">
                <a16:creationId xmlns:a16="http://schemas.microsoft.com/office/drawing/2014/main" id="{2C671E5A-A66A-B5E9-2E4A-A992ED277973}"/>
              </a:ext>
            </a:extLst>
          </p:cNvPr>
          <p:cNvSpPr>
            <a:spLocks noGrp="1"/>
          </p:cNvSpPr>
          <p:nvPr>
            <p:ph type="subTitle" idx="1"/>
          </p:nvPr>
        </p:nvSpPr>
        <p:spPr>
          <a:xfrm>
            <a:off x="4345960" y="5761101"/>
            <a:ext cx="7766936" cy="1096899"/>
          </a:xfrm>
        </p:spPr>
        <p:txBody>
          <a:bodyPr>
            <a:normAutofit fontScale="92500" lnSpcReduction="20000"/>
          </a:bodyPr>
          <a:lstStyle/>
          <a:p>
            <a:r>
              <a:rPr lang="en-US" sz="2800" dirty="0"/>
              <a:t>IN SOUTH FLORIDA</a:t>
            </a:r>
          </a:p>
          <a:p>
            <a:r>
              <a:rPr lang="en-US" dirty="0"/>
              <a:t>Denise Abruzzese, Mike Becker, William Langford,</a:t>
            </a:r>
          </a:p>
          <a:p>
            <a:r>
              <a:rPr lang="en-US" dirty="0"/>
              <a:t>September 2025</a:t>
            </a:r>
          </a:p>
        </p:txBody>
      </p:sp>
      <p:pic>
        <p:nvPicPr>
          <p:cNvPr id="5" name="Picture 4">
            <a:extLst>
              <a:ext uri="{FF2B5EF4-FFF2-40B4-BE49-F238E27FC236}">
                <a16:creationId xmlns:a16="http://schemas.microsoft.com/office/drawing/2014/main" id="{7953FFD3-1ADF-B3E4-F3DA-64D8581C2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067" y="0"/>
            <a:ext cx="5882034" cy="6034576"/>
          </a:xfrm>
          <a:prstGeom prst="rect">
            <a:avLst/>
          </a:prstGeom>
        </p:spPr>
      </p:pic>
    </p:spTree>
    <p:extLst>
      <p:ext uri="{BB962C8B-B14F-4D97-AF65-F5344CB8AC3E}">
        <p14:creationId xmlns:p14="http://schemas.microsoft.com/office/powerpoint/2010/main" val="1396888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BB87-5BB4-58E7-A76B-091B9E8A0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FE21B-8058-B609-1CE7-C8CDFDD72626}"/>
              </a:ext>
            </a:extLst>
          </p:cNvPr>
          <p:cNvSpPr>
            <a:spLocks noGrp="1"/>
          </p:cNvSpPr>
          <p:nvPr>
            <p:ph type="title"/>
          </p:nvPr>
        </p:nvSpPr>
        <p:spPr/>
        <p:txBody>
          <a:bodyPr/>
          <a:lstStyle/>
          <a:p>
            <a:r>
              <a:rPr lang="en-US" dirty="0"/>
              <a:t>Water</a:t>
            </a:r>
            <a:br>
              <a:rPr lang="en-US" dirty="0"/>
            </a:br>
            <a:endParaRPr lang="en-US" dirty="0"/>
          </a:p>
        </p:txBody>
      </p:sp>
      <p:sp>
        <p:nvSpPr>
          <p:cNvPr id="3" name="Content Placeholder 2">
            <a:extLst>
              <a:ext uri="{FF2B5EF4-FFF2-40B4-BE49-F238E27FC236}">
                <a16:creationId xmlns:a16="http://schemas.microsoft.com/office/drawing/2014/main" id="{F2563B66-24A0-89AD-7353-95A674482E32}"/>
              </a:ext>
            </a:extLst>
          </p:cNvPr>
          <p:cNvSpPr>
            <a:spLocks noGrp="1"/>
          </p:cNvSpPr>
          <p:nvPr>
            <p:ph idx="1"/>
          </p:nvPr>
        </p:nvSpPr>
        <p:spPr>
          <a:xfrm>
            <a:off x="677334" y="1679945"/>
            <a:ext cx="4787801" cy="4361418"/>
          </a:xfrm>
        </p:spPr>
        <p:txBody>
          <a:bodyPr>
            <a:normAutofit/>
          </a:bodyPr>
          <a:lstStyle/>
          <a:p>
            <a:r>
              <a:rPr lang="en-US" sz="1800" b="0" i="0" u="none" strike="noStrike" baseline="0" dirty="0">
                <a:latin typeface="Garamond" panose="02020404030301010803" pitchFamily="18" charset="0"/>
              </a:rPr>
              <a:t>Use a water meter to test your water level. </a:t>
            </a:r>
          </a:p>
          <a:p>
            <a:r>
              <a:rPr lang="en-US" sz="1800" b="0" i="0" u="none" strike="noStrike" baseline="0" dirty="0">
                <a:latin typeface="Garamond" panose="02020404030301010803" pitchFamily="18" charset="0"/>
              </a:rPr>
              <a:t>If you grow roses in pots, remember that while they have to be watered daily in the summer  months (sometimes twice a day), in late fall and winter, only water every other day. Water when soil is dry and water deeply to encourage  strong root growth. Think 1 - 2 gallons per rose. </a:t>
            </a:r>
          </a:p>
          <a:p>
            <a:r>
              <a:rPr lang="en-US" sz="1800" b="0" i="0" u="none" strike="noStrike" baseline="0" dirty="0">
                <a:latin typeface="Garamond" panose="02020404030301010803" pitchFamily="18" charset="0"/>
              </a:rPr>
              <a:t>Remember though to always water prior to fertilizing.</a:t>
            </a:r>
            <a:r>
              <a:rPr lang="en-US" dirty="0">
                <a:latin typeface="Garamond" panose="02020404030301010803" pitchFamily="18" charset="0"/>
              </a:rPr>
              <a:t>.</a:t>
            </a:r>
          </a:p>
          <a:p>
            <a:r>
              <a:rPr lang="en-US" dirty="0">
                <a:latin typeface="Garamond" panose="02020404030301010803" pitchFamily="18" charset="0"/>
              </a:rPr>
              <a:t>Adjust the timers on all of your sprinklers or drip lines.  Keep in mind we are coming out of rainy season and will head to dry season soon so adjust accordingly.</a:t>
            </a:r>
            <a:endParaRPr lang="en-US" dirty="0"/>
          </a:p>
        </p:txBody>
      </p:sp>
      <p:pic>
        <p:nvPicPr>
          <p:cNvPr id="5" name="Picture 4">
            <a:extLst>
              <a:ext uri="{FF2B5EF4-FFF2-40B4-BE49-F238E27FC236}">
                <a16:creationId xmlns:a16="http://schemas.microsoft.com/office/drawing/2014/main" id="{4E7D09F7-BA0B-A26B-3139-B474F4EC5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72246" y="963575"/>
            <a:ext cx="6858000" cy="5143500"/>
          </a:xfrm>
          <a:prstGeom prst="rect">
            <a:avLst/>
          </a:prstGeom>
        </p:spPr>
      </p:pic>
    </p:spTree>
    <p:extLst>
      <p:ext uri="{BB962C8B-B14F-4D97-AF65-F5344CB8AC3E}">
        <p14:creationId xmlns:p14="http://schemas.microsoft.com/office/powerpoint/2010/main" val="37858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6107-0A61-0A47-2B7D-DD414A44F648}"/>
              </a:ext>
            </a:extLst>
          </p:cNvPr>
          <p:cNvSpPr>
            <a:spLocks noGrp="1"/>
          </p:cNvSpPr>
          <p:nvPr>
            <p:ph type="title"/>
          </p:nvPr>
        </p:nvSpPr>
        <p:spPr/>
        <p:txBody>
          <a:bodyPr/>
          <a:lstStyle/>
          <a:p>
            <a:r>
              <a:rPr lang="en-US" dirty="0"/>
              <a:t>Repairing Canes</a:t>
            </a:r>
            <a:br>
              <a:rPr lang="en-US" dirty="0"/>
            </a:br>
            <a:endParaRPr lang="en-US" dirty="0"/>
          </a:p>
        </p:txBody>
      </p:sp>
      <p:sp>
        <p:nvSpPr>
          <p:cNvPr id="3" name="Content Placeholder 2">
            <a:extLst>
              <a:ext uri="{FF2B5EF4-FFF2-40B4-BE49-F238E27FC236}">
                <a16:creationId xmlns:a16="http://schemas.microsoft.com/office/drawing/2014/main" id="{9CBB4DB5-3351-8733-CCAC-884984361E3E}"/>
              </a:ext>
            </a:extLst>
          </p:cNvPr>
          <p:cNvSpPr>
            <a:spLocks noGrp="1"/>
          </p:cNvSpPr>
          <p:nvPr>
            <p:ph idx="1"/>
          </p:nvPr>
        </p:nvSpPr>
        <p:spPr>
          <a:xfrm>
            <a:off x="677334" y="1679945"/>
            <a:ext cx="4787801" cy="4361418"/>
          </a:xfrm>
        </p:spPr>
        <p:txBody>
          <a:bodyPr>
            <a:normAutofit/>
          </a:bodyPr>
          <a:lstStyle/>
          <a:p>
            <a:pPr marL="0" indent="0">
              <a:buNone/>
            </a:pPr>
            <a:r>
              <a:rPr lang="en-US" sz="1800" b="0" i="0" u="none" strike="noStrike" baseline="0" dirty="0">
                <a:latin typeface="Garamond" panose="02020404030301010803" pitchFamily="18" charset="0"/>
              </a:rPr>
              <a:t>We have all been there!  We accidentally broke a cane or the wind partially tore one off.  Yes!  You can fix it!  Once repaired, it will take about 4 to 6 weeks to callous over and stabilize.  </a:t>
            </a:r>
          </a:p>
          <a:p>
            <a:pPr marL="0" indent="0">
              <a:buNone/>
            </a:pPr>
            <a:r>
              <a:rPr lang="en-US" dirty="0">
                <a:latin typeface="Garamond" panose="02020404030301010803" pitchFamily="18" charset="0"/>
              </a:rPr>
              <a:t>You will need the following items:</a:t>
            </a:r>
          </a:p>
          <a:p>
            <a:pPr marL="0" indent="0">
              <a:buNone/>
            </a:pPr>
            <a:r>
              <a:rPr lang="en-US" dirty="0">
                <a:latin typeface="Garamond" panose="02020404030301010803" pitchFamily="18" charset="0"/>
              </a:rPr>
              <a:t>Scissors</a:t>
            </a:r>
          </a:p>
          <a:p>
            <a:pPr marL="0" indent="0">
              <a:buNone/>
            </a:pPr>
            <a:r>
              <a:rPr lang="en-US" dirty="0">
                <a:latin typeface="Garamond" panose="02020404030301010803" pitchFamily="18" charset="0"/>
              </a:rPr>
              <a:t>Grafting Tape</a:t>
            </a:r>
          </a:p>
          <a:p>
            <a:pPr marL="0" indent="0">
              <a:buNone/>
            </a:pPr>
            <a:r>
              <a:rPr lang="en-US" dirty="0">
                <a:latin typeface="Garamond" panose="02020404030301010803" pitchFamily="18" charset="0"/>
              </a:rPr>
              <a:t>Bamboo sticks</a:t>
            </a:r>
          </a:p>
          <a:p>
            <a:pPr marL="0" indent="0">
              <a:buNone/>
            </a:pPr>
            <a:r>
              <a:rPr lang="en-US" dirty="0"/>
              <a:t>We will have a demonstration.</a:t>
            </a:r>
          </a:p>
          <a:p>
            <a:pPr marL="0" indent="0">
              <a:buNone/>
            </a:pPr>
            <a:endParaRPr lang="en-US" dirty="0"/>
          </a:p>
          <a:p>
            <a:pPr marL="0" indent="0">
              <a:buNone/>
            </a:pPr>
            <a:r>
              <a:rPr lang="en-US" dirty="0"/>
              <a:t>Right:  Repaired Tess </a:t>
            </a:r>
            <a:r>
              <a:rPr lang="en-US" dirty="0" err="1"/>
              <a:t>d’Tuberville</a:t>
            </a:r>
            <a:r>
              <a:rPr lang="en-US" dirty="0"/>
              <a:t> Rose</a:t>
            </a:r>
          </a:p>
        </p:txBody>
      </p:sp>
      <p:pic>
        <p:nvPicPr>
          <p:cNvPr id="6" name="Picture 5">
            <a:extLst>
              <a:ext uri="{FF2B5EF4-FFF2-40B4-BE49-F238E27FC236}">
                <a16:creationId xmlns:a16="http://schemas.microsoft.com/office/drawing/2014/main" id="{9ABF49F8-78C5-DDEF-7462-754AC84EC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33177"/>
            <a:ext cx="2656216" cy="6191646"/>
          </a:xfrm>
          <a:prstGeom prst="rect">
            <a:avLst/>
          </a:prstGeom>
        </p:spPr>
      </p:pic>
      <p:sp>
        <p:nvSpPr>
          <p:cNvPr id="4" name="AutoShape 2">
            <a:extLst>
              <a:ext uri="{FF2B5EF4-FFF2-40B4-BE49-F238E27FC236}">
                <a16:creationId xmlns:a16="http://schemas.microsoft.com/office/drawing/2014/main" id="{354CABC8-DC1B-3B55-026F-8B69B99A2B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133C050-EE96-93B7-29CD-9246A4BAE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616" y="336754"/>
            <a:ext cx="2656216" cy="6191646"/>
          </a:xfrm>
          <a:prstGeom prst="rect">
            <a:avLst/>
          </a:prstGeom>
        </p:spPr>
      </p:pic>
    </p:spTree>
    <p:extLst>
      <p:ext uri="{BB962C8B-B14F-4D97-AF65-F5344CB8AC3E}">
        <p14:creationId xmlns:p14="http://schemas.microsoft.com/office/powerpoint/2010/main" val="1352855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7ED9-4E83-DF3F-418B-2F2993DA0A05}"/>
              </a:ext>
            </a:extLst>
          </p:cNvPr>
          <p:cNvSpPr>
            <a:spLocks noGrp="1"/>
          </p:cNvSpPr>
          <p:nvPr>
            <p:ph type="title"/>
          </p:nvPr>
        </p:nvSpPr>
        <p:spPr/>
        <p:txBody>
          <a:bodyPr/>
          <a:lstStyle/>
          <a:p>
            <a:r>
              <a:rPr lang="en-US" dirty="0"/>
              <a:t>OVERVIEW OF ROSES IN SOUTH FLORIDA</a:t>
            </a:r>
          </a:p>
        </p:txBody>
      </p:sp>
      <p:sp>
        <p:nvSpPr>
          <p:cNvPr id="3" name="Content Placeholder 2">
            <a:extLst>
              <a:ext uri="{FF2B5EF4-FFF2-40B4-BE49-F238E27FC236}">
                <a16:creationId xmlns:a16="http://schemas.microsoft.com/office/drawing/2014/main" id="{E65CC578-DD3D-431F-9C20-2F338FD94FD9}"/>
              </a:ext>
            </a:extLst>
          </p:cNvPr>
          <p:cNvSpPr>
            <a:spLocks noGrp="1"/>
          </p:cNvSpPr>
          <p:nvPr>
            <p:ph idx="1"/>
          </p:nvPr>
        </p:nvSpPr>
        <p:spPr>
          <a:xfrm>
            <a:off x="1432246" y="1930400"/>
            <a:ext cx="8596668" cy="3880773"/>
          </a:xfrm>
        </p:spPr>
        <p:txBody>
          <a:bodyPr/>
          <a:lstStyle/>
          <a:p>
            <a:r>
              <a:rPr lang="en-US" dirty="0"/>
              <a:t>1.	LIGHT FALL PRUNING</a:t>
            </a:r>
          </a:p>
          <a:p>
            <a:r>
              <a:rPr lang="en-US" dirty="0"/>
              <a:t>2.	INSPECT FOR DISEASES, PESTS</a:t>
            </a:r>
          </a:p>
          <a:p>
            <a:r>
              <a:rPr lang="en-US" dirty="0"/>
              <a:t>3.	CLEAN UP BEDS</a:t>
            </a:r>
          </a:p>
          <a:p>
            <a:r>
              <a:rPr lang="en-US" dirty="0"/>
              <a:t>4.     ASSESS LOCATION OF EACH BUSH FOR LIGHT AND POSSIBLE MOVE</a:t>
            </a:r>
          </a:p>
          <a:p>
            <a:r>
              <a:rPr lang="en-US" dirty="0"/>
              <a:t>5.	ORGANIC MATTER</a:t>
            </a:r>
          </a:p>
          <a:p>
            <a:r>
              <a:rPr lang="en-US" dirty="0"/>
              <a:t>6.	FERTILIZING</a:t>
            </a:r>
          </a:p>
          <a:p>
            <a:r>
              <a:rPr lang="en-US" dirty="0"/>
              <a:t>7.	ADJUSTING WATER</a:t>
            </a:r>
          </a:p>
          <a:p>
            <a:r>
              <a:rPr lang="en-US" dirty="0"/>
              <a:t>8</a:t>
            </a:r>
            <a:r>
              <a:rPr lang="en-US"/>
              <a:t>.</a:t>
            </a:r>
            <a:r>
              <a:rPr lang="en-US" dirty="0"/>
              <a:t>	REPAIRING CANES</a:t>
            </a:r>
          </a:p>
        </p:txBody>
      </p:sp>
    </p:spTree>
    <p:extLst>
      <p:ext uri="{BB962C8B-B14F-4D97-AF65-F5344CB8AC3E}">
        <p14:creationId xmlns:p14="http://schemas.microsoft.com/office/powerpoint/2010/main" val="3931667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22C8-BACB-CABC-7D34-9DBBBA8A6116}"/>
              </a:ext>
            </a:extLst>
          </p:cNvPr>
          <p:cNvSpPr>
            <a:spLocks noGrp="1"/>
          </p:cNvSpPr>
          <p:nvPr>
            <p:ph type="title"/>
          </p:nvPr>
        </p:nvSpPr>
        <p:spPr/>
        <p:txBody>
          <a:bodyPr/>
          <a:lstStyle/>
          <a:p>
            <a:r>
              <a:rPr lang="en-US" dirty="0"/>
              <a:t>Light Fall Pruning</a:t>
            </a:r>
          </a:p>
        </p:txBody>
      </p:sp>
      <p:sp>
        <p:nvSpPr>
          <p:cNvPr id="3" name="Content Placeholder 2">
            <a:extLst>
              <a:ext uri="{FF2B5EF4-FFF2-40B4-BE49-F238E27FC236}">
                <a16:creationId xmlns:a16="http://schemas.microsoft.com/office/drawing/2014/main" id="{1D8231BB-0061-D0C5-B669-8367071FC504}"/>
              </a:ext>
            </a:extLst>
          </p:cNvPr>
          <p:cNvSpPr>
            <a:spLocks noGrp="1"/>
          </p:cNvSpPr>
          <p:nvPr>
            <p:ph idx="1"/>
          </p:nvPr>
        </p:nvSpPr>
        <p:spPr>
          <a:xfrm>
            <a:off x="677333" y="1244009"/>
            <a:ext cx="9742574" cy="5443870"/>
          </a:xfrm>
        </p:spPr>
        <p:txBody>
          <a:bodyPr>
            <a:noAutofit/>
          </a:bodyPr>
          <a:lstStyle/>
          <a:p>
            <a:r>
              <a:rPr lang="en-US" sz="1200" b="0" i="0" u="none" strike="noStrike" baseline="0" dirty="0">
                <a:latin typeface="Bookman Old Style" panose="02050604050505020204" pitchFamily="18" charset="0"/>
              </a:rPr>
              <a:t>Sharpen your pruners. The cuts you make while pruning should be sharp and clean. If they are not or it is difficult to cut a cane, try  sharpening (or replacing) the blade on your pruners. It is also highly recommended that you disinfect your pruners between pruning each  different bush so you are less likely to spread disease between bushes. This can be done with spraying the blades peroxide, alcohol or with  Lysol TM or using Lysol TM wipes. Do not use bleach, as it can damage steel pruner blades. It is a good practice to clean, dry and store your  pruners (inside). </a:t>
            </a:r>
          </a:p>
          <a:p>
            <a:r>
              <a:rPr lang="en-US" sz="1200" b="0" i="0" u="none" strike="noStrike" baseline="0" dirty="0">
                <a:latin typeface="Bookman Old Style" panose="02050604050505020204" pitchFamily="18" charset="0"/>
              </a:rPr>
              <a:t>When you prune, do so just above a 5-leaf cluster (choosing an outward facing bud eye), no  more than 1/4" above the bud eye that is at the base of the leaf cluster. If more than 1/4" of stem is left you often will get dieback that  can continue down the stem. Usually, in the fall, it's best to lightly prune a few inches off the height of the bush.  You just want to shape and take down a little of the height and/or width. Remove any dead, dying or diseased canes. Remove any crossing canes. Remove canes that are thinner than a pencil. Seal the cut  canes.  You can use cane sealer or </a:t>
            </a:r>
            <a:r>
              <a:rPr lang="en-US" sz="1200" b="0" i="0" u="none" strike="noStrike" baseline="0" dirty="0" err="1">
                <a:latin typeface="Bookman Old Style" panose="02050604050505020204" pitchFamily="18" charset="0"/>
              </a:rPr>
              <a:t>elmer’s</a:t>
            </a:r>
            <a:r>
              <a:rPr lang="en-US" sz="1200" b="0" i="0" u="none" strike="noStrike" baseline="0" dirty="0">
                <a:latin typeface="Bookman Old Style" panose="02050604050505020204" pitchFamily="18" charset="0"/>
              </a:rPr>
              <a:t> glue. Try not to get any glue on the bud eyes. If you have a lot of stems left (which will be the case with  some varieties) you should concentrate on sealing the larger canes and don't bother with the smaller ones. Just make sure that you are not  expecting rain when you do the sealing, as the glue will wash away if it has not had time to dry. For climbing roses prune all lateral canes to  two or three bud eyes.  For main canes you should prune any dead, diseased or dying main canes or canes growing in the wrong direction. If you  have too many main canes, prune off the oldest ones. </a:t>
            </a:r>
          </a:p>
          <a:p>
            <a:r>
              <a:rPr lang="en-US" sz="1200" b="0" i="0" u="none" strike="noStrike" baseline="0" dirty="0">
                <a:latin typeface="Bookman Old Style" panose="02050604050505020204" pitchFamily="18" charset="0"/>
              </a:rPr>
              <a:t>Remove </a:t>
            </a:r>
            <a:r>
              <a:rPr lang="en-US" sz="1200" dirty="0">
                <a:latin typeface="Bookman Old Style" panose="02050604050505020204" pitchFamily="18" charset="0"/>
              </a:rPr>
              <a:t>diseased</a:t>
            </a:r>
            <a:r>
              <a:rPr lang="en-US" sz="1200" b="0" i="0" u="none" strike="noStrike" baseline="0" dirty="0">
                <a:latin typeface="Bookman Old Style" panose="02050604050505020204" pitchFamily="18" charset="0"/>
              </a:rPr>
              <a:t> foliage and discard. All cuttings and leaves  should be put out for collection and not left in the rose bed or put in a compost bin. They can be harboring disease or unwanted pests, which  you do not want attacking your new growth. </a:t>
            </a:r>
          </a:p>
          <a:p>
            <a:r>
              <a:rPr lang="en-US" sz="1200" b="0" i="0" u="none" strike="noStrike" baseline="0" dirty="0">
                <a:latin typeface="Bookman Old Style" panose="02050604050505020204" pitchFamily="18" charset="0"/>
              </a:rPr>
              <a:t>Do not prune once bloomers until after they bloom. Do not prune roses that are less than one year old exce</a:t>
            </a:r>
            <a:r>
              <a:rPr lang="en-US" sz="1200" dirty="0">
                <a:latin typeface="Bookman Old Style" panose="02050604050505020204" pitchFamily="18" charset="0"/>
              </a:rPr>
              <a:t>pt for dead and diseased canes</a:t>
            </a:r>
            <a:r>
              <a:rPr lang="en-US" sz="1200" b="0" i="0" u="none" strike="noStrike" baseline="0" dirty="0">
                <a:latin typeface="Bookman Old Style" panose="02050604050505020204" pitchFamily="18" charset="0"/>
              </a:rPr>
              <a:t>. Some older garden roses do not like pruning. An example of this would be Mrs. BR Cant. You should only lightly shape the bush and </a:t>
            </a:r>
            <a:r>
              <a:rPr lang="en-US" sz="1200" dirty="0">
                <a:latin typeface="Bookman Old Style" panose="02050604050505020204" pitchFamily="18" charset="0"/>
              </a:rPr>
              <a:t>remove dead or diseased canes.  </a:t>
            </a:r>
            <a:r>
              <a:rPr lang="en-US" sz="1200" b="0" i="0" u="none" strike="noStrike" baseline="0" dirty="0">
                <a:latin typeface="Bookman Old Style" panose="02050604050505020204" pitchFamily="18" charset="0"/>
              </a:rPr>
              <a:t>You will have blooms 5 to 7 weeks after you prune. </a:t>
            </a:r>
          </a:p>
          <a:p>
            <a:r>
              <a:rPr lang="en-US" sz="1200" b="0" i="0" u="none" strike="noStrike" baseline="0" dirty="0">
                <a:latin typeface="Bookman Old Style" panose="02050604050505020204" pitchFamily="18" charset="0"/>
              </a:rPr>
              <a:t>During the growing season, you should always pinch off blooms to encourage new blooms to grow or you can prune down to the first or second 5  leaf node. You should always remove dead, dying, diseased or die back (blackening) canes through out the year. </a:t>
            </a:r>
            <a:endParaRPr lang="en-US" sz="1200" dirty="0"/>
          </a:p>
        </p:txBody>
      </p:sp>
    </p:spTree>
    <p:extLst>
      <p:ext uri="{BB962C8B-B14F-4D97-AF65-F5344CB8AC3E}">
        <p14:creationId xmlns:p14="http://schemas.microsoft.com/office/powerpoint/2010/main" val="2376744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6954-5813-516C-9FA2-FCC44DA00F10}"/>
              </a:ext>
            </a:extLst>
          </p:cNvPr>
          <p:cNvSpPr>
            <a:spLocks noGrp="1"/>
          </p:cNvSpPr>
          <p:nvPr>
            <p:ph type="title"/>
          </p:nvPr>
        </p:nvSpPr>
        <p:spPr/>
        <p:txBody>
          <a:bodyPr/>
          <a:lstStyle/>
          <a:p>
            <a:r>
              <a:rPr lang="en-US" dirty="0"/>
              <a:t>Diseases/Insects</a:t>
            </a:r>
          </a:p>
        </p:txBody>
      </p:sp>
      <p:sp>
        <p:nvSpPr>
          <p:cNvPr id="3" name="Content Placeholder 2">
            <a:extLst>
              <a:ext uri="{FF2B5EF4-FFF2-40B4-BE49-F238E27FC236}">
                <a16:creationId xmlns:a16="http://schemas.microsoft.com/office/drawing/2014/main" id="{58A0EF1C-C5A7-DD7D-741B-7448B1A5CA09}"/>
              </a:ext>
            </a:extLst>
          </p:cNvPr>
          <p:cNvSpPr>
            <a:spLocks noGrp="1"/>
          </p:cNvSpPr>
          <p:nvPr>
            <p:ph idx="1"/>
          </p:nvPr>
        </p:nvSpPr>
        <p:spPr>
          <a:xfrm>
            <a:off x="677334" y="1201479"/>
            <a:ext cx="8596668" cy="5475768"/>
          </a:xfrm>
        </p:spPr>
        <p:txBody>
          <a:bodyPr>
            <a:normAutofit fontScale="70000" lnSpcReduction="20000"/>
          </a:bodyPr>
          <a:lstStyle/>
          <a:p>
            <a:r>
              <a:rPr lang="en-US" sz="1800" b="0" i="0" u="none" strike="noStrike" baseline="0" dirty="0">
                <a:latin typeface="Garamond" panose="02020404030301010803" pitchFamily="18" charset="0"/>
              </a:rPr>
              <a:t>Inspect your roses and leaves for signs of diseases, insects, etc.</a:t>
            </a:r>
          </a:p>
          <a:p>
            <a:r>
              <a:rPr lang="en-US" sz="1800" b="0" i="0" u="none" strike="noStrike" baseline="0" dirty="0">
                <a:latin typeface="Garamond" panose="02020404030301010803" pitchFamily="18" charset="0"/>
              </a:rPr>
              <a:t>Most pests can be eliminated with spraying such as Captain Jacks Dead Bug Spray. There are exceptions. The alternative is to release  predator insects such as lacewings, ladybugs and pirate bugs. Also releasing good nematodes in the soil will help lessen the bad nematodes  in the soil.  A good source of these predator bugs is </a:t>
            </a:r>
            <a:r>
              <a:rPr lang="en-US" sz="1800" b="0" i="0" u="none" strike="noStrike" baseline="0" dirty="0" err="1">
                <a:latin typeface="Garamond" panose="02020404030301010803" pitchFamily="18" charset="0"/>
              </a:rPr>
              <a:t>Arbico</a:t>
            </a:r>
            <a:r>
              <a:rPr lang="en-US" sz="1800" b="0" i="0" u="none" strike="noStrike" baseline="0" dirty="0">
                <a:latin typeface="Garamond" panose="02020404030301010803" pitchFamily="18" charset="0"/>
              </a:rPr>
              <a:t> Organics. Make sure to release predator bugs at night when the dew is on the  roses. </a:t>
            </a:r>
          </a:p>
          <a:p>
            <a:r>
              <a:rPr lang="en-US" sz="1800" b="1" i="0" u="none" strike="noStrike" baseline="0" dirty="0">
                <a:latin typeface="Garamond" panose="02020404030301010803" pitchFamily="18" charset="0"/>
              </a:rPr>
              <a:t>Aphids:   </a:t>
            </a:r>
            <a:r>
              <a:rPr lang="en-US" sz="1800" b="0" i="0" u="none" strike="noStrike" baseline="0" dirty="0">
                <a:latin typeface="Garamond" panose="02020404030301010803" pitchFamily="18" charset="0"/>
              </a:rPr>
              <a:t>	These are little green insects that suck on new buds and new growth. They can be squished with your fingers if there are  just a few. Use an insecticidal soap if they are found in large numbers. </a:t>
            </a:r>
            <a:endParaRPr lang="en-US" sz="1800" dirty="0">
              <a:latin typeface="Garamond" panose="02020404030301010803" pitchFamily="18" charset="0"/>
            </a:endParaRPr>
          </a:p>
          <a:p>
            <a:r>
              <a:rPr lang="en-US" sz="1800" b="1" i="0" u="none" strike="noStrike" baseline="0" dirty="0">
                <a:latin typeface="Garamond" panose="02020404030301010803" pitchFamily="18" charset="0"/>
              </a:rPr>
              <a:t>Chili Thrips </a:t>
            </a:r>
            <a:r>
              <a:rPr lang="en-US" sz="1800" b="0" i="0" u="none" strike="noStrike" baseline="0" dirty="0">
                <a:latin typeface="Garamond" panose="02020404030301010803" pitchFamily="18" charset="0"/>
              </a:rPr>
              <a:t>	Chili  Thrips  are minute bugs and show by the crinkled leaves with brown marks underneath and buds that won't open and  brown. As the weather cools down, the thrip activity will decrease and in warmer weather they will their life cycle is shorter.  If you need to treat them, the best choice is Conserve rotating with a product like Merit. This insecticide routine is effective  on Chili  thrips,  but you should apply it early morning or late in the day, when bees are not active. An alternative would be a  ground drench of </a:t>
            </a:r>
            <a:r>
              <a:rPr lang="en-US" sz="1800" b="0" i="0" u="none" strike="noStrike" baseline="0" dirty="0" err="1">
                <a:latin typeface="Garamond" panose="02020404030301010803" pitchFamily="18" charset="0"/>
              </a:rPr>
              <a:t>imidocloprid</a:t>
            </a:r>
            <a:r>
              <a:rPr lang="en-US" sz="1800" b="0" i="0" u="none" strike="noStrike" baseline="0" dirty="0">
                <a:latin typeface="Garamond" panose="02020404030301010803" pitchFamily="18" charset="0"/>
              </a:rPr>
              <a:t>. It's safer for bees. </a:t>
            </a:r>
          </a:p>
          <a:p>
            <a:r>
              <a:rPr lang="en-US" sz="1800" b="1" i="0" u="none" strike="noStrike" baseline="0" dirty="0">
                <a:latin typeface="Garamond" panose="02020404030301010803" pitchFamily="18" charset="0"/>
              </a:rPr>
              <a:t>Gall (Crown &amp; Root)</a:t>
            </a:r>
            <a:r>
              <a:rPr lang="en-US" sz="1800" b="0" i="0" u="none" strike="noStrike" baseline="0" dirty="0">
                <a:latin typeface="Garamond" panose="02020404030301010803" pitchFamily="18" charset="0"/>
              </a:rPr>
              <a:t>	Crown gall presents as a cauliflower like growth on the rose.  Root gall presents in small growths on the root of the rose  which can also show as inflamed roots. These are highly contagious and the rose must be bagged and thrown out. You  cannot plant another rose in the spot without solarization of the soil for 3 months. All tools must be bleached so as to not spread it. </a:t>
            </a:r>
          </a:p>
          <a:p>
            <a:r>
              <a:rPr lang="en-US" sz="1800" b="1" i="0" u="none" strike="noStrike" baseline="0" dirty="0" err="1">
                <a:latin typeface="Garamond" panose="02020404030301010803" pitchFamily="18" charset="0"/>
              </a:rPr>
              <a:t>MealyBugs</a:t>
            </a:r>
            <a:r>
              <a:rPr lang="en-US" sz="1800" b="0" i="0" u="none" strike="noStrike" baseline="0" dirty="0">
                <a:latin typeface="Garamond" panose="02020404030301010803" pitchFamily="18" charset="0"/>
              </a:rPr>
              <a:t>	This are horrible white bugs that adhere to the canes. You can kill them with 70% alcohol. Sometimes you may need to scrub the cane with a brush. </a:t>
            </a:r>
          </a:p>
          <a:p>
            <a:r>
              <a:rPr lang="en-US" sz="1800" b="1" i="0" u="none" strike="noStrike" baseline="0" dirty="0">
                <a:latin typeface="Garamond" panose="02020404030301010803" pitchFamily="18" charset="0"/>
              </a:rPr>
              <a:t>Scarab beetles</a:t>
            </a:r>
            <a:r>
              <a:rPr lang="en-US" sz="1800" b="0" i="0" u="none" strike="noStrike" baseline="0" dirty="0">
                <a:latin typeface="Garamond" panose="02020404030301010803" pitchFamily="18" charset="0"/>
              </a:rPr>
              <a:t> 	In April, you may notice beetles in the blooms. They can be knocked off into a jar of water with a little Clorox added. (Or  they can be squished between petals or rose leaves). April is often dry and sometimes you will get a infestation of spider  mites later in the month. They live on the underside of the leaves and are very small. If you have them, the leaf will start to  lose color and feel gritty or sandy on the underside. A hard blast of water to the underside of the leaves will control them.  This should be repeated several days in a row, or every other day for about 3 days, then once a week until the rains start.  You can also use the </a:t>
            </a:r>
            <a:r>
              <a:rPr lang="en-US" sz="1800" b="0" i="0" u="none" strike="noStrike" baseline="0" dirty="0" err="1">
                <a:latin typeface="Garamond" panose="02020404030301010803" pitchFamily="18" charset="0"/>
              </a:rPr>
              <a:t>Imidocloprid</a:t>
            </a:r>
            <a:r>
              <a:rPr lang="en-US" sz="1800" b="0" i="0" u="none" strike="noStrike" baseline="0" dirty="0">
                <a:latin typeface="Garamond" panose="02020404030301010803" pitchFamily="18" charset="0"/>
              </a:rPr>
              <a:t> drench to kill them while they are grubs in the ground. I would do this in March </a:t>
            </a:r>
          </a:p>
          <a:p>
            <a:r>
              <a:rPr lang="en-US" sz="1800" b="1" i="0" u="none" strike="noStrike" baseline="0" dirty="0" err="1">
                <a:latin typeface="Garamond" panose="02020404030301010803" pitchFamily="18" charset="0"/>
              </a:rPr>
              <a:t>Spidermites</a:t>
            </a:r>
            <a:r>
              <a:rPr lang="en-US" sz="1800" b="0" i="0" u="none" strike="noStrike" baseline="0" dirty="0">
                <a:latin typeface="Garamond" panose="02020404030301010803" pitchFamily="18" charset="0"/>
              </a:rPr>
              <a:t>	</a:t>
            </a:r>
            <a:r>
              <a:rPr lang="en-US" sz="1800" b="0" i="0" u="none" strike="noStrike" baseline="0" dirty="0" err="1">
                <a:latin typeface="Garamond" panose="02020404030301010803" pitchFamily="18" charset="0"/>
              </a:rPr>
              <a:t>Spidermites</a:t>
            </a:r>
            <a:r>
              <a:rPr lang="en-US" sz="1800" b="0" i="0" u="none" strike="noStrike" baseline="0" dirty="0">
                <a:latin typeface="Garamond" panose="02020404030301010803" pitchFamily="18" charset="0"/>
              </a:rPr>
              <a:t> thrive in dry conditions, but you can control them with a hard spray of water to the undersides of the leaves. If  you have leaves that are a light green, or grayish, shake the leaf over a white sheet of paper. Using a magnifying glass, you  will see the tiny spider mites. If you have an infestation, do the water spray every other day for three treatments. </a:t>
            </a:r>
            <a:endParaRPr lang="en-US" dirty="0">
              <a:latin typeface="Garamond" panose="02020404030301010803" pitchFamily="18" charset="0"/>
            </a:endParaRPr>
          </a:p>
        </p:txBody>
      </p:sp>
    </p:spTree>
    <p:extLst>
      <p:ext uri="{BB962C8B-B14F-4D97-AF65-F5344CB8AC3E}">
        <p14:creationId xmlns:p14="http://schemas.microsoft.com/office/powerpoint/2010/main" val="615197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6954-5813-516C-9FA2-FCC44DA00F10}"/>
              </a:ext>
            </a:extLst>
          </p:cNvPr>
          <p:cNvSpPr>
            <a:spLocks noGrp="1"/>
          </p:cNvSpPr>
          <p:nvPr>
            <p:ph type="title"/>
          </p:nvPr>
        </p:nvSpPr>
        <p:spPr/>
        <p:txBody>
          <a:bodyPr/>
          <a:lstStyle/>
          <a:p>
            <a:r>
              <a:rPr lang="en-US" dirty="0"/>
              <a:t>Diseases/Insects</a:t>
            </a:r>
          </a:p>
        </p:txBody>
      </p:sp>
      <p:sp>
        <p:nvSpPr>
          <p:cNvPr id="3" name="Content Placeholder 2">
            <a:extLst>
              <a:ext uri="{FF2B5EF4-FFF2-40B4-BE49-F238E27FC236}">
                <a16:creationId xmlns:a16="http://schemas.microsoft.com/office/drawing/2014/main" id="{58A0EF1C-C5A7-DD7D-741B-7448B1A5CA09}"/>
              </a:ext>
            </a:extLst>
          </p:cNvPr>
          <p:cNvSpPr>
            <a:spLocks noGrp="1"/>
          </p:cNvSpPr>
          <p:nvPr>
            <p:ph idx="1"/>
          </p:nvPr>
        </p:nvSpPr>
        <p:spPr>
          <a:xfrm>
            <a:off x="677334" y="1212113"/>
            <a:ext cx="5776629" cy="4829250"/>
          </a:xfrm>
        </p:spPr>
        <p:txBody>
          <a:bodyPr>
            <a:normAutofit/>
          </a:bodyPr>
          <a:lstStyle/>
          <a:p>
            <a:r>
              <a:rPr lang="en-US" sz="1800" b="1" i="0" u="none" strike="noStrike" baseline="0" dirty="0">
                <a:latin typeface="Bookman Old Style" panose="02050604050505020204" pitchFamily="18" charset="0"/>
              </a:rPr>
              <a:t>Blackspot</a:t>
            </a:r>
            <a:r>
              <a:rPr lang="en-US" sz="1800" b="0" i="0" u="none" strike="noStrike" baseline="0" dirty="0">
                <a:latin typeface="Bookman Old Style" panose="02050604050505020204" pitchFamily="18" charset="0"/>
              </a:rPr>
              <a:t>	Keep up with your weekly fungicide spray program. Do not use horticultural oils when it is over 80 degrees. Spray early in  the morning or late in the evening to avoid spray burn. Alternatively, you can use cornmeal. Approximately, 1/2 cup around the base of the  rose and water in. Use every 3 to 4 weeks. Pull off blackspot-infected leaves whether you spray or not (this should be done  year-round) and throw them in the garbage. Pick up all fallen leaves to stop the spread.  </a:t>
            </a:r>
            <a:r>
              <a:rPr lang="en-US" sz="1800" b="1" i="0" u="none" strike="noStrike" baseline="0" dirty="0">
                <a:latin typeface="Bookman Old Style" panose="02050604050505020204" pitchFamily="18" charset="0"/>
              </a:rPr>
              <a:t>RIGHT: EXAMPLE OF BLACKSPOT</a:t>
            </a:r>
          </a:p>
          <a:p>
            <a:r>
              <a:rPr lang="en-US" sz="1800" b="1" i="0" u="none" strike="noStrike" baseline="0" dirty="0">
                <a:latin typeface="Bookman Old Style" panose="02050604050505020204" pitchFamily="18" charset="0"/>
              </a:rPr>
              <a:t>Powdery Mildew</a:t>
            </a:r>
            <a:r>
              <a:rPr lang="en-US" sz="1800" b="0" i="0" u="none" strike="noStrike" baseline="0" dirty="0">
                <a:latin typeface="Bookman Old Style" panose="02050604050505020204" pitchFamily="18" charset="0"/>
              </a:rPr>
              <a:t> 	This can happen during dry season. You can use a diluted whole milk spray every few days to eradicate this. </a:t>
            </a:r>
          </a:p>
        </p:txBody>
      </p:sp>
      <p:pic>
        <p:nvPicPr>
          <p:cNvPr id="5" name="Picture 4">
            <a:extLst>
              <a:ext uri="{FF2B5EF4-FFF2-40B4-BE49-F238E27FC236}">
                <a16:creationId xmlns:a16="http://schemas.microsoft.com/office/drawing/2014/main" id="{8C39B2C2-2253-1D03-B9EB-837442775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66219" y="1705938"/>
            <a:ext cx="4954771" cy="3716078"/>
          </a:xfrm>
          <a:prstGeom prst="rect">
            <a:avLst/>
          </a:prstGeom>
        </p:spPr>
      </p:pic>
    </p:spTree>
    <p:extLst>
      <p:ext uri="{BB962C8B-B14F-4D97-AF65-F5344CB8AC3E}">
        <p14:creationId xmlns:p14="http://schemas.microsoft.com/office/powerpoint/2010/main" val="3807637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21ABC-BB3E-2532-EC52-75B5284A7136}"/>
              </a:ext>
            </a:extLst>
          </p:cNvPr>
          <p:cNvSpPr>
            <a:spLocks noGrp="1"/>
          </p:cNvSpPr>
          <p:nvPr>
            <p:ph type="title"/>
          </p:nvPr>
        </p:nvSpPr>
        <p:spPr/>
        <p:txBody>
          <a:bodyPr/>
          <a:lstStyle/>
          <a:p>
            <a:r>
              <a:rPr lang="en-US" dirty="0"/>
              <a:t>CLEAN UP THE BEDS</a:t>
            </a:r>
          </a:p>
        </p:txBody>
      </p:sp>
      <p:sp>
        <p:nvSpPr>
          <p:cNvPr id="3" name="Content Placeholder 2">
            <a:extLst>
              <a:ext uri="{FF2B5EF4-FFF2-40B4-BE49-F238E27FC236}">
                <a16:creationId xmlns:a16="http://schemas.microsoft.com/office/drawing/2014/main" id="{280D63CC-7F28-23E3-D7F2-6CF9A058B709}"/>
              </a:ext>
            </a:extLst>
          </p:cNvPr>
          <p:cNvSpPr>
            <a:spLocks noGrp="1"/>
          </p:cNvSpPr>
          <p:nvPr>
            <p:ph idx="1"/>
          </p:nvPr>
        </p:nvSpPr>
        <p:spPr/>
        <p:txBody>
          <a:bodyPr>
            <a:normAutofit/>
          </a:bodyPr>
          <a:lstStyle/>
          <a:p>
            <a:r>
              <a:rPr lang="en-US" dirty="0"/>
              <a:t>Clean up the beds to lessen the chance of diseases and pests.</a:t>
            </a:r>
          </a:p>
          <a:p>
            <a:r>
              <a:rPr lang="en-US" dirty="0"/>
              <a:t>Pull weeds</a:t>
            </a:r>
          </a:p>
          <a:p>
            <a:r>
              <a:rPr lang="en-US" dirty="0"/>
              <a:t>Remove fallen leaves</a:t>
            </a:r>
          </a:p>
          <a:p>
            <a:r>
              <a:rPr lang="en-US" dirty="0"/>
              <a:t>Remove deadheaded flowers</a:t>
            </a:r>
          </a:p>
          <a:p>
            <a:r>
              <a:rPr lang="en-US" dirty="0"/>
              <a:t>Remove fallen canes and branches</a:t>
            </a:r>
          </a:p>
          <a:p>
            <a:r>
              <a:rPr lang="en-US" dirty="0"/>
              <a:t>Till the soil</a:t>
            </a:r>
          </a:p>
          <a:p>
            <a:r>
              <a:rPr lang="en-US" dirty="0"/>
              <a:t>Add weed preventer</a:t>
            </a:r>
          </a:p>
        </p:txBody>
      </p:sp>
    </p:spTree>
    <p:extLst>
      <p:ext uri="{BB962C8B-B14F-4D97-AF65-F5344CB8AC3E}">
        <p14:creationId xmlns:p14="http://schemas.microsoft.com/office/powerpoint/2010/main" val="3544829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3E42C-5C04-0BF1-7FFB-517B1FB1A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CCA8E-A4D2-B9FE-E918-5468BAD459E3}"/>
              </a:ext>
            </a:extLst>
          </p:cNvPr>
          <p:cNvSpPr>
            <a:spLocks noGrp="1"/>
          </p:cNvSpPr>
          <p:nvPr>
            <p:ph type="title"/>
          </p:nvPr>
        </p:nvSpPr>
        <p:spPr/>
        <p:txBody>
          <a:bodyPr/>
          <a:lstStyle/>
          <a:p>
            <a:r>
              <a:rPr lang="en-US" dirty="0"/>
              <a:t>ASSESS LOCATION OF EACH BUSH</a:t>
            </a:r>
          </a:p>
        </p:txBody>
      </p:sp>
      <p:sp>
        <p:nvSpPr>
          <p:cNvPr id="3" name="Content Placeholder 2">
            <a:extLst>
              <a:ext uri="{FF2B5EF4-FFF2-40B4-BE49-F238E27FC236}">
                <a16:creationId xmlns:a16="http://schemas.microsoft.com/office/drawing/2014/main" id="{1309987F-F442-0038-8521-4D1C3C7DDF28}"/>
              </a:ext>
            </a:extLst>
          </p:cNvPr>
          <p:cNvSpPr>
            <a:spLocks noGrp="1"/>
          </p:cNvSpPr>
          <p:nvPr>
            <p:ph idx="1"/>
          </p:nvPr>
        </p:nvSpPr>
        <p:spPr/>
        <p:txBody>
          <a:bodyPr>
            <a:normAutofit fontScale="77500" lnSpcReduction="20000"/>
          </a:bodyPr>
          <a:lstStyle/>
          <a:p>
            <a:r>
              <a:rPr lang="en-US" sz="2000" b="0" i="0" u="none" strike="noStrike" baseline="0" dirty="0">
                <a:latin typeface="Garamond" panose="02020404030301010803" pitchFamily="18" charset="0"/>
              </a:rPr>
              <a:t>Fall is the time to check each bush’s location to make sure the bush is happy.  Does it need more shade?  More Sun?  More Space?  </a:t>
            </a:r>
          </a:p>
          <a:p>
            <a:r>
              <a:rPr lang="en-US" sz="2000" dirty="0">
                <a:latin typeface="Garamond" panose="02020404030301010803" pitchFamily="18" charset="0"/>
              </a:rPr>
              <a:t>If you need to move the bush, you should do a hard prune and water thoroughly the day prior to moving.  Dig as much of the roots out as possible.  </a:t>
            </a:r>
            <a:endParaRPr lang="en-US" sz="2000" b="0" i="0" u="none" strike="noStrike" baseline="0" dirty="0">
              <a:latin typeface="Garamond" panose="02020404030301010803" pitchFamily="18" charset="0"/>
            </a:endParaRPr>
          </a:p>
          <a:p>
            <a:r>
              <a:rPr lang="en-US" sz="2000" b="0" i="0" u="none" strike="noStrike" baseline="0" dirty="0">
                <a:latin typeface="Garamond" panose="02020404030301010803" pitchFamily="18" charset="0"/>
              </a:rPr>
              <a:t>We are now zone 11A. Roses generally need 6 hour minimum of full sun. In South Florida some roses can take all day full sun.  But many need 4 - 5 hours of morning sun and afternoon shade. So keep this in mind when choosing your new location. I have many roses that  are planted underneath palm trees so they get filtered sun all day. There are some roses that may also thrive in the shade. You can look up  any rose characteristics/requirements on helpmefind.com</a:t>
            </a:r>
          </a:p>
          <a:p>
            <a:r>
              <a:rPr lang="en-US" sz="2000" b="0" i="0" u="none" strike="noStrike" baseline="0" dirty="0">
                <a:latin typeface="Garamond" panose="02020404030301010803" pitchFamily="18" charset="0"/>
              </a:rPr>
              <a:t>After choosing your location, dig a hole 20" x 20".  Keep in mind roses need airflow so when planting, plant from 3 to 4 feet, on center,  apart from each other. </a:t>
            </a:r>
          </a:p>
          <a:p>
            <a:r>
              <a:rPr lang="en-US" sz="2000" b="0" i="0" u="none" strike="noStrike" baseline="0" dirty="0">
                <a:latin typeface="Garamond" panose="02020404030301010803" pitchFamily="18" charset="0"/>
              </a:rPr>
              <a:t>After relocating the rose, give it a deep watering at the base of the plant.  You can add </a:t>
            </a:r>
            <a:r>
              <a:rPr lang="en-US" sz="2000" b="0" i="0" u="none" strike="noStrike" baseline="0" dirty="0" err="1">
                <a:latin typeface="Garamond" panose="02020404030301010803" pitchFamily="18" charset="0"/>
              </a:rPr>
              <a:t>superthrive</a:t>
            </a:r>
            <a:r>
              <a:rPr lang="en-US" sz="2000" b="0" i="0" u="none" strike="noStrike" baseline="0" dirty="0">
                <a:latin typeface="Garamond" panose="02020404030301010803" pitchFamily="18" charset="0"/>
              </a:rPr>
              <a:t> to prevent transplant shock.  Make sure you add manure to th</a:t>
            </a:r>
            <a:r>
              <a:rPr lang="en-US" sz="2000" dirty="0">
                <a:latin typeface="Garamond" panose="02020404030301010803" pitchFamily="18" charset="0"/>
              </a:rPr>
              <a:t>e soil, bone meal and mycorrhizal fungi for root health and stimulation.  Do not use  non organic fertilizers at this time.</a:t>
            </a:r>
            <a:endParaRPr lang="en-US" sz="2000" b="0" i="0" u="none" strike="noStrike" baseline="0" dirty="0">
              <a:latin typeface="Garamond" panose="02020404030301010803" pitchFamily="18" charset="0"/>
            </a:endParaRPr>
          </a:p>
          <a:p>
            <a:r>
              <a:rPr lang="en-US" sz="2000" dirty="0">
                <a:latin typeface="Garamond" panose="02020404030301010803" pitchFamily="18" charset="0"/>
              </a:rPr>
              <a:t>Roses on </a:t>
            </a:r>
            <a:r>
              <a:rPr lang="en-US" sz="2000" dirty="0" err="1">
                <a:latin typeface="Garamond" panose="02020404030301010803" pitchFamily="18" charset="0"/>
              </a:rPr>
              <a:t>Fortuniana</a:t>
            </a:r>
            <a:r>
              <a:rPr lang="en-US" sz="2000" dirty="0">
                <a:latin typeface="Garamond" panose="02020404030301010803" pitchFamily="18" charset="0"/>
              </a:rPr>
              <a:t> need to be staked because of high winds and shallow roots.  It’s best to use metal rebar so it will not rot.</a:t>
            </a:r>
          </a:p>
          <a:p>
            <a:endParaRPr lang="en-US" dirty="0"/>
          </a:p>
        </p:txBody>
      </p:sp>
    </p:spTree>
    <p:extLst>
      <p:ext uri="{BB962C8B-B14F-4D97-AF65-F5344CB8AC3E}">
        <p14:creationId xmlns:p14="http://schemas.microsoft.com/office/powerpoint/2010/main" val="1704079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8718-B8D0-9E0C-1C83-4E26761C2A12}"/>
              </a:ext>
            </a:extLst>
          </p:cNvPr>
          <p:cNvSpPr>
            <a:spLocks noGrp="1"/>
          </p:cNvSpPr>
          <p:nvPr>
            <p:ph type="title"/>
          </p:nvPr>
        </p:nvSpPr>
        <p:spPr>
          <a:xfrm>
            <a:off x="677334" y="393405"/>
            <a:ext cx="5418666" cy="1419353"/>
          </a:xfrm>
        </p:spPr>
        <p:txBody>
          <a:bodyPr>
            <a:normAutofit fontScale="90000"/>
          </a:bodyPr>
          <a:lstStyle/>
          <a:p>
            <a:r>
              <a:rPr lang="en-US" dirty="0"/>
              <a:t>SOIL:  Now is a good time to test and amend your soil after the heavy rains.  </a:t>
            </a:r>
            <a:br>
              <a:rPr lang="en-US" dirty="0"/>
            </a:br>
            <a:endParaRPr lang="en-US" dirty="0"/>
          </a:p>
        </p:txBody>
      </p:sp>
      <p:sp>
        <p:nvSpPr>
          <p:cNvPr id="3" name="Content Placeholder 2">
            <a:extLst>
              <a:ext uri="{FF2B5EF4-FFF2-40B4-BE49-F238E27FC236}">
                <a16:creationId xmlns:a16="http://schemas.microsoft.com/office/drawing/2014/main" id="{72519EB0-16EE-E48B-7360-9344D5099ACD}"/>
              </a:ext>
            </a:extLst>
          </p:cNvPr>
          <p:cNvSpPr>
            <a:spLocks noGrp="1"/>
          </p:cNvSpPr>
          <p:nvPr>
            <p:ph idx="1"/>
          </p:nvPr>
        </p:nvSpPr>
        <p:spPr>
          <a:xfrm>
            <a:off x="255576" y="1812758"/>
            <a:ext cx="5840424" cy="4876800"/>
          </a:xfrm>
        </p:spPr>
        <p:txBody>
          <a:bodyPr>
            <a:normAutofit fontScale="85000" lnSpcReduction="10000"/>
          </a:bodyPr>
          <a:lstStyle/>
          <a:p>
            <a:r>
              <a:rPr lang="en-US" sz="1800" b="0" i="0" u="none" strike="noStrike" baseline="0" dirty="0">
                <a:latin typeface="Garamond" panose="02020404030301010803" pitchFamily="18" charset="0"/>
              </a:rPr>
              <a:t>Amend your soil! Most rosarians say to remove 50% of what you dig up and mix the remaining amount with your soil mix. I it all  and mix potting soil, manure and compost. I also add a 2 inch layer of peat moss to help resist nematodes. </a:t>
            </a:r>
          </a:p>
          <a:p>
            <a:r>
              <a:rPr lang="en-US" sz="1800" b="1" i="0" u="none" strike="noStrike" baseline="0" dirty="0">
                <a:latin typeface="Garamond" panose="02020404030301010803" pitchFamily="18" charset="0"/>
              </a:rPr>
              <a:t>Feel free to add manure, compost,  worm castings, blood meal, bone meal and, most importantly, crab meal to ward off nematodes which feed on the roots of roses. Amending  your soil is one of the most important parts of growing roses as our sandy soil lacks nitrogen and many other nutrients. </a:t>
            </a:r>
          </a:p>
          <a:p>
            <a:r>
              <a:rPr lang="en-US" sz="1800" b="0" i="0" u="none" strike="noStrike" baseline="0" dirty="0">
                <a:latin typeface="Garamond" panose="02020404030301010803" pitchFamily="18" charset="0"/>
              </a:rPr>
              <a:t>Mound your soil so  the roots spread out around and sprinkle mycorrhizal fungi on the roots when planting. This strengthens the roots system. If you use this,  do not use a fungicide in the ground like a drench. </a:t>
            </a:r>
          </a:p>
          <a:p>
            <a:r>
              <a:rPr lang="en-US" sz="1800" b="1" i="0" u="none" strike="noStrike" baseline="0" dirty="0">
                <a:latin typeface="Garamond" panose="02020404030301010803" pitchFamily="18" charset="0"/>
              </a:rPr>
              <a:t>PH:</a:t>
            </a:r>
            <a:r>
              <a:rPr lang="en-US" sz="1800" b="0" i="0" u="none" strike="noStrike" baseline="0" dirty="0">
                <a:latin typeface="Garamond" panose="02020404030301010803" pitchFamily="18" charset="0"/>
              </a:rPr>
              <a:t>  Roses like a PH of 5.5 to 6.5.  My preference is 6.0.  If the PH is too high, nutrients cannot be up taken to the canes. Use your PH  tester on a regular basis! To lower PH use potassium sulphate, </a:t>
            </a:r>
            <a:r>
              <a:rPr lang="en-US" sz="1800" b="0" i="0" u="none" strike="noStrike" baseline="0" dirty="0" err="1">
                <a:latin typeface="Garamond" panose="02020404030301010803" pitchFamily="18" charset="0"/>
              </a:rPr>
              <a:t>sulphur</a:t>
            </a:r>
            <a:r>
              <a:rPr lang="en-US" sz="1800" b="0" i="0" u="none" strike="noStrike" baseline="0" dirty="0">
                <a:latin typeface="Garamond" panose="02020404030301010803" pitchFamily="18" charset="0"/>
              </a:rPr>
              <a:t>. Sometimes rainwater will lower it as well. To raise PH  (which almost never happens in South Florida) use baking soda</a:t>
            </a:r>
            <a:r>
              <a:rPr lang="en-US" dirty="0">
                <a:latin typeface="Garamond" panose="02020404030301010803" pitchFamily="18" charset="0"/>
              </a:rPr>
              <a:t> or </a:t>
            </a:r>
            <a:r>
              <a:rPr lang="en-US" sz="1800" b="0" i="0" u="none" strike="noStrike" baseline="0" dirty="0">
                <a:latin typeface="Garamond" panose="02020404030301010803" pitchFamily="18" charset="0"/>
              </a:rPr>
              <a:t>volcanic ash. </a:t>
            </a:r>
          </a:p>
          <a:p>
            <a:r>
              <a:rPr lang="en-US" dirty="0">
                <a:latin typeface="Garamond" panose="02020404030301010803" pitchFamily="18" charset="0"/>
              </a:rPr>
              <a:t>RIGHT:  Example of High PH which inhibits nutrient uptake.</a:t>
            </a:r>
            <a:endParaRPr lang="en-US" dirty="0"/>
          </a:p>
        </p:txBody>
      </p:sp>
      <p:pic>
        <p:nvPicPr>
          <p:cNvPr id="7" name="Picture 6">
            <a:extLst>
              <a:ext uri="{FF2B5EF4-FFF2-40B4-BE49-F238E27FC236}">
                <a16:creationId xmlns:a16="http://schemas.microsoft.com/office/drawing/2014/main" id="{675DBE02-2ACB-393A-FDA0-41CF819FF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718987" y="1266603"/>
            <a:ext cx="6390168" cy="4792626"/>
          </a:xfrm>
          <a:prstGeom prst="rect">
            <a:avLst/>
          </a:prstGeom>
        </p:spPr>
      </p:pic>
    </p:spTree>
    <p:extLst>
      <p:ext uri="{BB962C8B-B14F-4D97-AF65-F5344CB8AC3E}">
        <p14:creationId xmlns:p14="http://schemas.microsoft.com/office/powerpoint/2010/main" val="1980448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96B68-96BA-1158-04D1-7B79011FB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3B805-E9F8-35E6-0FDD-2DF2565AAD9B}"/>
              </a:ext>
            </a:extLst>
          </p:cNvPr>
          <p:cNvSpPr>
            <a:spLocks noGrp="1"/>
          </p:cNvSpPr>
          <p:nvPr>
            <p:ph type="title"/>
          </p:nvPr>
        </p:nvSpPr>
        <p:spPr/>
        <p:txBody>
          <a:bodyPr/>
          <a:lstStyle/>
          <a:p>
            <a:r>
              <a:rPr lang="en-US" dirty="0"/>
              <a:t>FERTILIZER</a:t>
            </a:r>
          </a:p>
        </p:txBody>
      </p:sp>
      <p:sp>
        <p:nvSpPr>
          <p:cNvPr id="3" name="Content Placeholder 2">
            <a:extLst>
              <a:ext uri="{FF2B5EF4-FFF2-40B4-BE49-F238E27FC236}">
                <a16:creationId xmlns:a16="http://schemas.microsoft.com/office/drawing/2014/main" id="{48A1589C-2332-CB07-3756-B58CC40F1E07}"/>
              </a:ext>
            </a:extLst>
          </p:cNvPr>
          <p:cNvSpPr>
            <a:spLocks noGrp="1"/>
          </p:cNvSpPr>
          <p:nvPr>
            <p:ph idx="1"/>
          </p:nvPr>
        </p:nvSpPr>
        <p:spPr>
          <a:xfrm>
            <a:off x="677334" y="2160590"/>
            <a:ext cx="8596668" cy="2767012"/>
          </a:xfrm>
        </p:spPr>
        <p:txBody>
          <a:bodyPr>
            <a:normAutofit lnSpcReduction="10000"/>
          </a:bodyPr>
          <a:lstStyle/>
          <a:p>
            <a:r>
              <a:rPr lang="en-US" dirty="0"/>
              <a:t>You can add a long term granular fertilizer if you like.  If you add a 6 month fertilizer, in rainy, hot Florida, it will last only 3 months.  The cooler months of fall are the perfect time to add long term fertilizer.</a:t>
            </a:r>
          </a:p>
          <a:p>
            <a:r>
              <a:rPr lang="en-US" dirty="0"/>
              <a:t>Liquid non-organic fertilizers can also be used at this time if that is your preference, like Miracles Grow, Peters, etc.</a:t>
            </a:r>
          </a:p>
          <a:p>
            <a:r>
              <a:rPr lang="en-US" dirty="0"/>
              <a:t>You can use organic fertilizers, liquids, etc. Fish Emulsion, Kelp, Epsom Salts, Max Sea 16 16 16, Alfalfa Tea, etc.</a:t>
            </a:r>
          </a:p>
          <a:p>
            <a:r>
              <a:rPr lang="en-US" dirty="0"/>
              <a:t>If you want a fast flush of roses, add banana water about 2 weeks prior to when you want the flush.</a:t>
            </a:r>
          </a:p>
        </p:txBody>
      </p:sp>
    </p:spTree>
    <p:extLst>
      <p:ext uri="{BB962C8B-B14F-4D97-AF65-F5344CB8AC3E}">
        <p14:creationId xmlns:p14="http://schemas.microsoft.com/office/powerpoint/2010/main" val="3696896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5396</TotalTime>
  <Words>2258</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Bookman Old Style</vt:lpstr>
      <vt:lpstr>Garamond</vt:lpstr>
      <vt:lpstr>Trebuchet MS</vt:lpstr>
      <vt:lpstr>Wingdings 3</vt:lpstr>
      <vt:lpstr>Facet</vt:lpstr>
      <vt:lpstr>FALL ROSE CLEANUP</vt:lpstr>
      <vt:lpstr>OVERVIEW OF ROSES IN SOUTH FLORIDA</vt:lpstr>
      <vt:lpstr>Light Fall Pruning</vt:lpstr>
      <vt:lpstr>Diseases/Insects</vt:lpstr>
      <vt:lpstr>Diseases/Insects</vt:lpstr>
      <vt:lpstr>CLEAN UP THE BEDS</vt:lpstr>
      <vt:lpstr>ASSESS LOCATION OF EACH BUSH</vt:lpstr>
      <vt:lpstr>SOIL:  Now is a good time to test and amend your soil after the heavy rains.   </vt:lpstr>
      <vt:lpstr>FERTILIZER</vt:lpstr>
      <vt:lpstr>Water </vt:lpstr>
      <vt:lpstr>Repairing Canes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Denise Abruzzese</dc:creator>
  <cp:lastModifiedBy>Denise Abruzzese</cp:lastModifiedBy>
  <cp:revision>24</cp:revision>
  <cp:lastPrinted>2025-09-21T15:15:41Z</cp:lastPrinted>
  <dcterms:created xsi:type="dcterms:W3CDTF">2024-06-30T21:22:03Z</dcterms:created>
  <dcterms:modified xsi:type="dcterms:W3CDTF">2025-09-21T23:15:04Z</dcterms:modified>
</cp:coreProperties>
</file>